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Saira ExtraCondensed ExtraBold"/>
      <p:bold r:id="rId13"/>
    </p:embeddedFont>
    <p:embeddedFont>
      <p:font typeface="Fira Sans Extra Condensed Medium"/>
      <p:regular r:id="rId14"/>
      <p:bold r:id="rId15"/>
      <p:italic r:id="rId16"/>
      <p:boldItalic r:id="rId17"/>
    </p:embeddedFont>
    <p:embeddedFont>
      <p:font typeface="Barlow Semi Condensed Medium"/>
      <p:regular r:id="rId18"/>
      <p:bold r:id="rId19"/>
      <p:italic r:id="rId20"/>
      <p:boldItalic r:id="rId21"/>
    </p:embeddedFont>
    <p:embeddedFont>
      <p:font typeface="Zilla Slab"/>
      <p:regular r:id="rId22"/>
      <p:bold r:id="rId23"/>
      <p:italic r:id="rId24"/>
    </p:embeddedFont>
    <p:embeddedFont>
      <p:font typeface="Barlow Semi Condensed"/>
      <p:regular r:id="rId25"/>
      <p:bold r:id="rId26"/>
      <p:italic r:id="rId27"/>
      <p:boldItalic r:id="rId28"/>
    </p:embeddedFont>
    <p:embeddedFont>
      <p:font typeface="Zilla Slab Light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Medium-italic.fntdata"/><Relationship Id="rId22" Type="http://schemas.openxmlformats.org/officeDocument/2006/relationships/font" Target="fonts/ZillaSlab-regular.fntdata"/><Relationship Id="rId21" Type="http://schemas.openxmlformats.org/officeDocument/2006/relationships/font" Target="fonts/BarlowSemiCondensedMedium-boldItalic.fntdata"/><Relationship Id="rId24" Type="http://schemas.openxmlformats.org/officeDocument/2006/relationships/font" Target="fonts/ZillaSlab-italic.fntdata"/><Relationship Id="rId23" Type="http://schemas.openxmlformats.org/officeDocument/2006/relationships/font" Target="fonts/ZillaSla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Condensed-bold.fntdata"/><Relationship Id="rId25" Type="http://schemas.openxmlformats.org/officeDocument/2006/relationships/font" Target="fonts/BarlowSemiCondensed-regular.fntdata"/><Relationship Id="rId28" Type="http://schemas.openxmlformats.org/officeDocument/2006/relationships/font" Target="fonts/BarlowSemiCondensed-boldItalic.fntdata"/><Relationship Id="rId27" Type="http://schemas.openxmlformats.org/officeDocument/2006/relationships/font" Target="fonts/BarlowSemi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ZillaSlab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ZillaSlab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airaExtraCondensedExtraBold-bold.fntdata"/><Relationship Id="rId12" Type="http://schemas.openxmlformats.org/officeDocument/2006/relationships/slide" Target="slides/slide8.xml"/><Relationship Id="rId15" Type="http://schemas.openxmlformats.org/officeDocument/2006/relationships/font" Target="fonts/FiraSansExtraCondensedMedium-bold.fntdata"/><Relationship Id="rId14" Type="http://schemas.openxmlformats.org/officeDocument/2006/relationships/font" Target="fonts/FiraSansExtraCondensedMedium-regular.fntdata"/><Relationship Id="rId17" Type="http://schemas.openxmlformats.org/officeDocument/2006/relationships/font" Target="fonts/FiraSansExtraCondensedMedium-boldItalic.fntdata"/><Relationship Id="rId16" Type="http://schemas.openxmlformats.org/officeDocument/2006/relationships/font" Target="fonts/FiraSansExtraCondensedMedium-italic.fntdata"/><Relationship Id="rId19" Type="http://schemas.openxmlformats.org/officeDocument/2006/relationships/font" Target="fonts/BarlowSemiCondensedMedium-bold.fntdata"/><Relationship Id="rId18" Type="http://schemas.openxmlformats.org/officeDocument/2006/relationships/font" Target="fonts/BarlowSemi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3a482c8a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3a482c8a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cfa781d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cfa781d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3a482c8a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3a482c8a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3a482c8a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3a482c8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cfa781d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7cfa781d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3a482c8a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3a482c8a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cfa781d9_5_8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cfa781d9_5_8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55330" y="401475"/>
            <a:ext cx="371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6525" y="-7975"/>
            <a:ext cx="175500" cy="29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CUSTOM_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 txBox="1"/>
          <p:nvPr>
            <p:ph type="ctrTitle"/>
          </p:nvPr>
        </p:nvSpPr>
        <p:spPr>
          <a:xfrm>
            <a:off x="63205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3">
  <p:cSld name="CUSTOM_6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064400" y="6879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130975" y="6879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064400" y="26536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4130975" y="26536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 flipH="1">
            <a:off x="2122675" y="1429123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2" type="subTitle"/>
          </p:nvPr>
        </p:nvSpPr>
        <p:spPr>
          <a:xfrm>
            <a:off x="2122600" y="1592325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3"/>
          <p:cNvSpPr txBox="1"/>
          <p:nvPr>
            <p:ph idx="3" type="subTitle"/>
          </p:nvPr>
        </p:nvSpPr>
        <p:spPr>
          <a:xfrm flipH="1">
            <a:off x="4189250" y="1429123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4" type="subTitle"/>
          </p:nvPr>
        </p:nvSpPr>
        <p:spPr>
          <a:xfrm>
            <a:off x="4189169" y="1592325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3"/>
          <p:cNvSpPr txBox="1"/>
          <p:nvPr>
            <p:ph idx="5" type="subTitle"/>
          </p:nvPr>
        </p:nvSpPr>
        <p:spPr>
          <a:xfrm flipH="1">
            <a:off x="2122675" y="3368368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6" type="subTitle"/>
          </p:nvPr>
        </p:nvSpPr>
        <p:spPr>
          <a:xfrm>
            <a:off x="2122600" y="3531478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2" name="Google Shape;112;p13"/>
          <p:cNvSpPr txBox="1"/>
          <p:nvPr>
            <p:ph idx="7" type="subTitle"/>
          </p:nvPr>
        </p:nvSpPr>
        <p:spPr>
          <a:xfrm flipH="1">
            <a:off x="4189250" y="3368368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4189169" y="3531476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13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151600" y="-50"/>
            <a:ext cx="7500403" cy="5143558"/>
          </a:xfrm>
          <a:custGeom>
            <a:rect b="b" l="l" r="r" t="t"/>
            <a:pathLst>
              <a:path extrusionOk="0" h="47934" w="65806">
                <a:moveTo>
                  <a:pt x="0" y="0"/>
                </a:moveTo>
                <a:lnTo>
                  <a:pt x="24811" y="23967"/>
                </a:lnTo>
                <a:lnTo>
                  <a:pt x="91" y="47933"/>
                </a:lnTo>
                <a:lnTo>
                  <a:pt x="40994" y="47933"/>
                </a:lnTo>
                <a:lnTo>
                  <a:pt x="65805" y="23967"/>
                </a:lnTo>
                <a:lnTo>
                  <a:pt x="409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hasCustomPrompt="1" type="title"/>
          </p:nvPr>
        </p:nvSpPr>
        <p:spPr>
          <a:xfrm>
            <a:off x="742825" y="45022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2538125" y="1849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538100" y="7741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3" type="title"/>
          </p:nvPr>
        </p:nvSpPr>
        <p:spPr>
          <a:xfrm>
            <a:off x="1809625" y="149895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 flipH="1">
            <a:off x="3604925" y="12336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3604900" y="18228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6" type="title"/>
          </p:nvPr>
        </p:nvSpPr>
        <p:spPr>
          <a:xfrm>
            <a:off x="1809625" y="274592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 flipH="1">
            <a:off x="3604925" y="2480620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3604900" y="3069811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9" type="title"/>
          </p:nvPr>
        </p:nvSpPr>
        <p:spPr>
          <a:xfrm>
            <a:off x="742825" y="393186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3" type="subTitle"/>
          </p:nvPr>
        </p:nvSpPr>
        <p:spPr>
          <a:xfrm flipH="1">
            <a:off x="2538125" y="366735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4" type="subTitle"/>
          </p:nvPr>
        </p:nvSpPr>
        <p:spPr>
          <a:xfrm>
            <a:off x="2538100" y="425654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2558472" y="569911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659572" y="16186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659572" y="28765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558472" y="40515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0"/>
            <a:ext cx="259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4965550" y="1283100"/>
            <a:ext cx="1930800" cy="25773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937050" y="1283100"/>
            <a:ext cx="1930800" cy="25773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6994050" y="1283100"/>
            <a:ext cx="1930800" cy="25773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7054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4"/>
          <p:cNvSpPr txBox="1"/>
          <p:nvPr>
            <p:ph idx="2" type="subTitle"/>
          </p:nvPr>
        </p:nvSpPr>
        <p:spPr>
          <a:xfrm>
            <a:off x="5025700" y="2682200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" name="Google Shape;41;p4"/>
          <p:cNvSpPr txBox="1"/>
          <p:nvPr>
            <p:ph idx="3" type="subTitle"/>
          </p:nvPr>
        </p:nvSpPr>
        <p:spPr>
          <a:xfrm>
            <a:off x="2997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4"/>
          <p:cNvSpPr txBox="1"/>
          <p:nvPr>
            <p:ph type="ctrTitle"/>
          </p:nvPr>
        </p:nvSpPr>
        <p:spPr>
          <a:xfrm>
            <a:off x="623700" y="418104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CUSTOM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53" cy="5148387"/>
          </a:xfrm>
          <a:custGeom>
            <a:rect b="b" l="l" r="r" t="t"/>
            <a:pathLst>
              <a:path extrusionOk="0" h="48026" w="85299">
                <a:moveTo>
                  <a:pt x="18261" y="5228"/>
                </a:moveTo>
                <a:lnTo>
                  <a:pt x="32892" y="19859"/>
                </a:lnTo>
                <a:lnTo>
                  <a:pt x="18261" y="34512"/>
                </a:lnTo>
                <a:lnTo>
                  <a:pt x="3607" y="19859"/>
                </a:lnTo>
                <a:lnTo>
                  <a:pt x="18261" y="5228"/>
                </a:lnTo>
                <a:close/>
                <a:moveTo>
                  <a:pt x="41451" y="15408"/>
                </a:moveTo>
                <a:lnTo>
                  <a:pt x="56105" y="30039"/>
                </a:lnTo>
                <a:lnTo>
                  <a:pt x="41451" y="44693"/>
                </a:lnTo>
                <a:lnTo>
                  <a:pt x="26820" y="30039"/>
                </a:lnTo>
                <a:lnTo>
                  <a:pt x="41451" y="15408"/>
                </a:lnTo>
                <a:close/>
                <a:moveTo>
                  <a:pt x="1" y="1"/>
                </a:moveTo>
                <a:lnTo>
                  <a:pt x="1" y="48025"/>
                </a:lnTo>
                <a:lnTo>
                  <a:pt x="85299" y="48025"/>
                </a:lnTo>
                <a:lnTo>
                  <a:pt x="852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3317025" y="3826575"/>
            <a:ext cx="30600" cy="1317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3142675" y="-7975"/>
            <a:ext cx="30600" cy="138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49407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1104216" y="4205779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5"/>
          <p:cNvSpPr txBox="1"/>
          <p:nvPr>
            <p:ph type="ctrTitle"/>
          </p:nvPr>
        </p:nvSpPr>
        <p:spPr>
          <a:xfrm>
            <a:off x="454520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0" y="-44625"/>
            <a:ext cx="467576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5401850" y="230310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4_3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1109175" y="31169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0" y="-44625"/>
            <a:ext cx="439640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4_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4747599" y="-44625"/>
            <a:ext cx="439640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 flipH="1">
            <a:off x="78225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 txBox="1"/>
          <p:nvPr>
            <p:ph type="ctrTitle"/>
          </p:nvPr>
        </p:nvSpPr>
        <p:spPr>
          <a:xfrm>
            <a:off x="41725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 flipH="1">
            <a:off x="2861984" y="2254700"/>
            <a:ext cx="426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subTitle"/>
          </p:nvPr>
        </p:nvSpPr>
        <p:spPr>
          <a:xfrm>
            <a:off x="1893600" y="1760650"/>
            <a:ext cx="53568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9"/>
          <p:cNvSpPr/>
          <p:nvPr/>
        </p:nvSpPr>
        <p:spPr>
          <a:xfrm rot="5400000">
            <a:off x="6299400" y="1827384"/>
            <a:ext cx="143700" cy="14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5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3308247"/>
            <a:ext cx="9144053" cy="1835264"/>
          </a:xfrm>
          <a:custGeom>
            <a:rect b="b" l="l" r="r" t="t"/>
            <a:pathLst>
              <a:path extrusionOk="0" h="17120" w="85299">
                <a:moveTo>
                  <a:pt x="1" y="1"/>
                </a:moveTo>
                <a:lnTo>
                  <a:pt x="1" y="17120"/>
                </a:lnTo>
                <a:lnTo>
                  <a:pt x="85299" y="17120"/>
                </a:lnTo>
                <a:lnTo>
                  <a:pt x="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15005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 flipH="1">
            <a:off x="10724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607375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4164328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" name="Google Shape;85;p10"/>
          <p:cNvSpPr txBox="1"/>
          <p:nvPr>
            <p:ph idx="3" type="subTitle"/>
          </p:nvPr>
        </p:nvSpPr>
        <p:spPr>
          <a:xfrm flipH="1">
            <a:off x="3736221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4" type="subTitle"/>
          </p:nvPr>
        </p:nvSpPr>
        <p:spPr>
          <a:xfrm>
            <a:off x="3271204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0"/>
          <p:cNvSpPr/>
          <p:nvPr/>
        </p:nvSpPr>
        <p:spPr>
          <a:xfrm>
            <a:off x="68283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" name="Google Shape;88;p10"/>
          <p:cNvSpPr txBox="1"/>
          <p:nvPr>
            <p:ph idx="5" type="subTitle"/>
          </p:nvPr>
        </p:nvSpPr>
        <p:spPr>
          <a:xfrm flipH="1">
            <a:off x="64002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6" type="subTitle"/>
          </p:nvPr>
        </p:nvSpPr>
        <p:spPr>
          <a:xfrm>
            <a:off x="5935021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10"/>
          <p:cNvSpPr txBox="1"/>
          <p:nvPr>
            <p:ph idx="7" type="subTitle"/>
          </p:nvPr>
        </p:nvSpPr>
        <p:spPr>
          <a:xfrm>
            <a:off x="112590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0"/>
          <p:cNvSpPr txBox="1"/>
          <p:nvPr>
            <p:ph idx="8" type="subTitle"/>
          </p:nvPr>
        </p:nvSpPr>
        <p:spPr>
          <a:xfrm>
            <a:off x="378975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0"/>
          <p:cNvSpPr txBox="1"/>
          <p:nvPr>
            <p:ph idx="9" type="subTitle"/>
          </p:nvPr>
        </p:nvSpPr>
        <p:spPr>
          <a:xfrm>
            <a:off x="6453775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0"/>
          <p:cNvSpPr txBox="1"/>
          <p:nvPr>
            <p:ph type="ctrTitle"/>
          </p:nvPr>
        </p:nvSpPr>
        <p:spPr>
          <a:xfrm>
            <a:off x="1138443" y="694775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7.jp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 amt="25000"/>
          </a:blip>
          <a:srcRect b="11999" l="1457" r="6892" t="1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type="ctrTitle"/>
          </p:nvPr>
        </p:nvSpPr>
        <p:spPr>
          <a:xfrm>
            <a:off x="492250" y="717225"/>
            <a:ext cx="3680700" cy="1737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DUST OF  CHANGE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6847600" y="4312200"/>
            <a:ext cx="20367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por DetIEEEctados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81950" y="28718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DetIEEEctados</a:t>
            </a:r>
            <a:endParaRPr sz="1800"/>
          </a:p>
        </p:txBody>
      </p:sp>
      <p:sp>
        <p:nvSpPr>
          <p:cNvPr id="129" name="Google Shape;129;p16"/>
          <p:cNvSpPr txBox="1"/>
          <p:nvPr>
            <p:ph type="ctrTitle"/>
          </p:nvPr>
        </p:nvSpPr>
        <p:spPr>
          <a:xfrm>
            <a:off x="1081950" y="1939900"/>
            <a:ext cx="3717600" cy="12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Nosso Time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119" l="0" r="0" t="109"/>
          <a:stretch/>
        </p:blipFill>
        <p:spPr>
          <a:xfrm>
            <a:off x="8299575" y="2309525"/>
            <a:ext cx="587400" cy="5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1219" l="0" r="0" t="1219"/>
          <a:stretch/>
        </p:blipFill>
        <p:spPr>
          <a:xfrm>
            <a:off x="8299575" y="4326650"/>
            <a:ext cx="587400" cy="5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5">
            <a:alphaModFix/>
          </a:blip>
          <a:srcRect b="298" l="0" r="0" t="298"/>
          <a:stretch/>
        </p:blipFill>
        <p:spPr>
          <a:xfrm>
            <a:off x="8299575" y="2981900"/>
            <a:ext cx="587400" cy="5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99575" y="3654275"/>
            <a:ext cx="587400" cy="58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5522775" y="23345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Allan Henrique Kamimura </a:t>
            </a:r>
            <a:br>
              <a:rPr lang="es"/>
            </a:br>
            <a:r>
              <a:rPr lang="es"/>
              <a:t>Engenharia </a:t>
            </a:r>
            <a:r>
              <a:rPr lang="es"/>
              <a:t>Aeronáutica</a:t>
            </a:r>
            <a:endParaRPr/>
          </a:p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5475650" y="300695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Gustavo Henrique Brunelli</a:t>
            </a:r>
            <a:br>
              <a:rPr lang="es"/>
            </a:br>
            <a:r>
              <a:rPr lang="es"/>
              <a:t>Ciência de Computação</a:t>
            </a:r>
            <a:endParaRPr/>
          </a:p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5475650" y="367932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Letícia de Oliveira</a:t>
            </a:r>
            <a:r>
              <a:rPr lang="es"/>
              <a:t> </a:t>
            </a:r>
            <a:br>
              <a:rPr lang="es"/>
            </a:br>
            <a:r>
              <a:rPr lang="es"/>
              <a:t>Engenharia Ambiental</a:t>
            </a:r>
            <a:endParaRPr/>
          </a:p>
        </p:txBody>
      </p:sp>
      <p:sp>
        <p:nvSpPr>
          <p:cNvPr id="137" name="Google Shape;137;p16"/>
          <p:cNvSpPr txBox="1"/>
          <p:nvPr>
            <p:ph idx="1" type="subTitle"/>
          </p:nvPr>
        </p:nvSpPr>
        <p:spPr>
          <a:xfrm>
            <a:off x="5475650" y="435170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Rafaela Cristina Bull</a:t>
            </a:r>
            <a:r>
              <a:rPr lang="es"/>
              <a:t> </a:t>
            </a:r>
            <a:br>
              <a:rPr lang="es"/>
            </a:br>
            <a:r>
              <a:rPr lang="es"/>
              <a:t>Engenharia de Computação</a:t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4225" y="0"/>
            <a:ext cx="2029775" cy="20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idx="2" type="subTitle"/>
          </p:nvPr>
        </p:nvSpPr>
        <p:spPr>
          <a:xfrm>
            <a:off x="5025700" y="2682200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Criar uma interface amigável que forneça as informações sobre o fenômeno.</a:t>
            </a:r>
            <a:endParaRPr sz="1200"/>
          </a:p>
        </p:txBody>
      </p:sp>
      <p:sp>
        <p:nvSpPr>
          <p:cNvPr id="144" name="Google Shape;144;p17"/>
          <p:cNvSpPr txBox="1"/>
          <p:nvPr>
            <p:ph idx="3" type="subTitle"/>
          </p:nvPr>
        </p:nvSpPr>
        <p:spPr>
          <a:xfrm>
            <a:off x="2997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Treinar uma I.A. que reconheça um fenômeno e preveja seus impactos.</a:t>
            </a:r>
            <a:endParaRPr sz="1200"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3730299" y="2273189"/>
            <a:ext cx="344290" cy="345205"/>
            <a:chOff x="-1333200" y="2770450"/>
            <a:chExt cx="291450" cy="292225"/>
          </a:xfrm>
        </p:grpSpPr>
        <p:sp>
          <p:nvSpPr>
            <p:cNvPr id="146" name="Google Shape;146;p17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5729946" y="2272381"/>
            <a:ext cx="345205" cy="346800"/>
            <a:chOff x="-1333975" y="2365850"/>
            <a:chExt cx="292225" cy="293575"/>
          </a:xfrm>
        </p:grpSpPr>
        <p:sp>
          <p:nvSpPr>
            <p:cNvPr id="149" name="Google Shape;149;p17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7054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Alertar o usuário sobre possíveis perigos e formas de se preparar</a:t>
            </a:r>
            <a:endParaRPr sz="1200"/>
          </a:p>
        </p:txBody>
      </p:sp>
      <p:sp>
        <p:nvSpPr>
          <p:cNvPr id="158" name="Google Shape;158;p17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 amt="47000"/>
          </a:blip>
          <a:srcRect b="0" l="13384" r="13755" t="0"/>
          <a:stretch/>
        </p:blipFill>
        <p:spPr>
          <a:xfrm>
            <a:off x="0" y="-3975"/>
            <a:ext cx="2612576" cy="515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type="ctrTitle"/>
          </p:nvPr>
        </p:nvSpPr>
        <p:spPr>
          <a:xfrm>
            <a:off x="623700" y="820650"/>
            <a:ext cx="2795400" cy="453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grpSp>
        <p:nvGrpSpPr>
          <p:cNvPr id="161" name="Google Shape;161;p17"/>
          <p:cNvGrpSpPr/>
          <p:nvPr/>
        </p:nvGrpSpPr>
        <p:grpSpPr>
          <a:xfrm>
            <a:off x="7790186" y="2278780"/>
            <a:ext cx="338529" cy="334031"/>
            <a:chOff x="-34421275" y="2631050"/>
            <a:chExt cx="295375" cy="291450"/>
          </a:xfrm>
        </p:grpSpPr>
        <p:sp>
          <p:nvSpPr>
            <p:cNvPr id="162" name="Google Shape;162;p17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18"/>
          <p:cNvCxnSpPr>
            <a:stCxn id="171" idx="3"/>
            <a:endCxn id="172" idx="1"/>
          </p:cNvCxnSpPr>
          <p:nvPr/>
        </p:nvCxnSpPr>
        <p:spPr>
          <a:xfrm flipH="1" rot="10800000">
            <a:off x="2149175" y="707225"/>
            <a:ext cx="1815000" cy="3442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8"/>
          <p:cNvCxnSpPr>
            <a:stCxn id="174" idx="2"/>
            <a:endCxn id="175" idx="0"/>
          </p:cNvCxnSpPr>
          <p:nvPr/>
        </p:nvCxnSpPr>
        <p:spPr>
          <a:xfrm flipH="1" rot="-5400000">
            <a:off x="1281275" y="3491025"/>
            <a:ext cx="519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8"/>
          <p:cNvCxnSpPr>
            <a:stCxn id="177" idx="2"/>
            <a:endCxn id="174" idx="0"/>
          </p:cNvCxnSpPr>
          <p:nvPr/>
        </p:nvCxnSpPr>
        <p:spPr>
          <a:xfrm>
            <a:off x="1541375" y="1423625"/>
            <a:ext cx="0" cy="592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>
            <a:stCxn id="172" idx="2"/>
            <a:endCxn id="179" idx="0"/>
          </p:cNvCxnSpPr>
          <p:nvPr/>
        </p:nvCxnSpPr>
        <p:spPr>
          <a:xfrm flipH="1" rot="-5400000">
            <a:off x="4362750" y="1212725"/>
            <a:ext cx="419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0" name="Google Shape;180;p18"/>
          <p:cNvGrpSpPr/>
          <p:nvPr/>
        </p:nvGrpSpPr>
        <p:grpSpPr>
          <a:xfrm>
            <a:off x="3322514" y="2333675"/>
            <a:ext cx="1261774" cy="997394"/>
            <a:chOff x="3322514" y="2333675"/>
            <a:chExt cx="1261774" cy="997394"/>
          </a:xfrm>
        </p:grpSpPr>
        <p:sp>
          <p:nvSpPr>
            <p:cNvPr id="181" name="Google Shape;181;p18"/>
            <p:cNvSpPr/>
            <p:nvPr/>
          </p:nvSpPr>
          <p:spPr>
            <a:xfrm>
              <a:off x="3322514" y="2887675"/>
              <a:ext cx="1189782" cy="443394"/>
            </a:xfrm>
            <a:prstGeom prst="flowChartTerminator">
              <a:avLst/>
            </a:prstGeom>
            <a:solidFill>
              <a:srgbClr val="F8FA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Zilla Slab"/>
                  <a:ea typeface="Zilla Slab"/>
                  <a:cs typeface="Zilla Slab"/>
                  <a:sym typeface="Zilla Slab"/>
                </a:rPr>
                <a:t>Pontos positivos</a:t>
              </a:r>
              <a:endParaRPr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cxnSp>
          <p:nvCxnSpPr>
            <p:cNvPr id="182" name="Google Shape;182;p18"/>
            <p:cNvCxnSpPr>
              <a:stCxn id="183" idx="2"/>
              <a:endCxn id="181" idx="0"/>
            </p:cNvCxnSpPr>
            <p:nvPr/>
          </p:nvCxnSpPr>
          <p:spPr>
            <a:xfrm rot="5400000">
              <a:off x="3973788" y="2277275"/>
              <a:ext cx="554100" cy="6669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4" name="Google Shape;184;p18"/>
          <p:cNvGrpSpPr/>
          <p:nvPr/>
        </p:nvGrpSpPr>
        <p:grpSpPr>
          <a:xfrm>
            <a:off x="4584288" y="2333675"/>
            <a:ext cx="1262382" cy="997394"/>
            <a:chOff x="4584288" y="2333675"/>
            <a:chExt cx="1262382" cy="997394"/>
          </a:xfrm>
        </p:grpSpPr>
        <p:sp>
          <p:nvSpPr>
            <p:cNvPr id="185" name="Google Shape;185;p18"/>
            <p:cNvSpPr/>
            <p:nvPr/>
          </p:nvSpPr>
          <p:spPr>
            <a:xfrm>
              <a:off x="4656888" y="2887675"/>
              <a:ext cx="1189782" cy="443394"/>
            </a:xfrm>
            <a:prstGeom prst="flowChartTerminator">
              <a:avLst/>
            </a:prstGeom>
            <a:solidFill>
              <a:srgbClr val="F8FA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Zilla Slab"/>
                  <a:ea typeface="Zilla Slab"/>
                  <a:cs typeface="Zilla Slab"/>
                  <a:sym typeface="Zilla Slab"/>
                </a:rPr>
                <a:t>Pontos negativos</a:t>
              </a:r>
              <a:endParaRPr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cxnSp>
          <p:nvCxnSpPr>
            <p:cNvPr id="186" name="Google Shape;186;p18"/>
            <p:cNvCxnSpPr>
              <a:stCxn id="183" idx="2"/>
              <a:endCxn id="185" idx="0"/>
            </p:cNvCxnSpPr>
            <p:nvPr/>
          </p:nvCxnSpPr>
          <p:spPr>
            <a:xfrm flipH="1" rot="-5400000">
              <a:off x="4640988" y="2276975"/>
              <a:ext cx="554100" cy="6675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87" name="Google Shape;187;p18"/>
          <p:cNvCxnSpPr>
            <a:stCxn id="181" idx="2"/>
            <a:endCxn id="188" idx="0"/>
          </p:cNvCxnSpPr>
          <p:nvPr/>
        </p:nvCxnSpPr>
        <p:spPr>
          <a:xfrm flipH="1" rot="-5400000">
            <a:off x="3708155" y="3540319"/>
            <a:ext cx="419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18"/>
          <p:cNvCxnSpPr>
            <a:stCxn id="185" idx="2"/>
            <a:endCxn id="190" idx="0"/>
          </p:cNvCxnSpPr>
          <p:nvPr/>
        </p:nvCxnSpPr>
        <p:spPr>
          <a:xfrm>
            <a:off x="5251779" y="3331069"/>
            <a:ext cx="9000" cy="419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8"/>
          <p:cNvCxnSpPr>
            <a:stCxn id="190" idx="3"/>
            <a:endCxn id="192" idx="1"/>
          </p:cNvCxnSpPr>
          <p:nvPr/>
        </p:nvCxnSpPr>
        <p:spPr>
          <a:xfrm>
            <a:off x="5894100" y="4139925"/>
            <a:ext cx="875700" cy="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8"/>
          <p:cNvCxnSpPr>
            <a:stCxn id="192" idx="0"/>
            <a:endCxn id="194" idx="2"/>
          </p:cNvCxnSpPr>
          <p:nvPr/>
        </p:nvCxnSpPr>
        <p:spPr>
          <a:xfrm rot="10800000">
            <a:off x="7377600" y="3416925"/>
            <a:ext cx="0" cy="33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8"/>
          <p:cNvCxnSpPr>
            <a:stCxn id="194" idx="0"/>
            <a:endCxn id="196" idx="2"/>
          </p:cNvCxnSpPr>
          <p:nvPr/>
        </p:nvCxnSpPr>
        <p:spPr>
          <a:xfrm rot="10800000">
            <a:off x="7377600" y="2303325"/>
            <a:ext cx="0" cy="33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8"/>
          <p:cNvSpPr/>
          <p:nvPr/>
        </p:nvSpPr>
        <p:spPr>
          <a:xfrm>
            <a:off x="869363" y="411275"/>
            <a:ext cx="1344000" cy="9975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O desafio: 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Detecção automatizada de perigos</a:t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658175" y="2024425"/>
            <a:ext cx="1766400" cy="11985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Criar um modelo de aprendizado de máquina que detecte um </a:t>
            </a:r>
            <a:r>
              <a:rPr b="1"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fenômeno específico</a:t>
            </a: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.</a:t>
            </a:r>
            <a:endParaRPr/>
          </a:p>
        </p:txBody>
      </p:sp>
      <p:cxnSp>
        <p:nvCxnSpPr>
          <p:cNvPr id="199" name="Google Shape;199;p18"/>
          <p:cNvCxnSpPr>
            <a:stCxn id="196" idx="0"/>
            <a:endCxn id="200" idx="2"/>
          </p:cNvCxnSpPr>
          <p:nvPr/>
        </p:nvCxnSpPr>
        <p:spPr>
          <a:xfrm rot="10800000">
            <a:off x="7377600" y="1299750"/>
            <a:ext cx="0" cy="224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8"/>
          <p:cNvSpPr/>
          <p:nvPr/>
        </p:nvSpPr>
        <p:spPr>
          <a:xfrm>
            <a:off x="933575" y="3759725"/>
            <a:ext cx="1215600" cy="7794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Qual fenômeno?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3964200" y="411275"/>
            <a:ext cx="1215600" cy="5922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Capa de ar Saariana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838338" y="1408775"/>
            <a:ext cx="1491900" cy="9249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Quais as consequências?</a:t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3245700" y="3751125"/>
            <a:ext cx="1267200" cy="7794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Os minerais da poeira servem de fertilizante para a floresta amazônica.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4661075" y="3759725"/>
            <a:ext cx="1267200" cy="7794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Afeta a qualidade do ar na América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6769800" y="3759725"/>
            <a:ext cx="1215600" cy="7794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Qual o perigo?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6744000" y="2628925"/>
            <a:ext cx="1267200" cy="7794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Problemas respiratórios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6769800" y="1523925"/>
            <a:ext cx="1215600" cy="7794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Como amenizar?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6744000" y="250650"/>
            <a:ext cx="1267200" cy="10491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Detectar sua aproximação e alertar a população.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idx="4294967295" type="subTitle"/>
          </p:nvPr>
        </p:nvSpPr>
        <p:spPr>
          <a:xfrm>
            <a:off x="3126625" y="3260775"/>
            <a:ext cx="18000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Convolutional neural network</a:t>
            </a:r>
            <a:br>
              <a:rPr lang="es" sz="1200"/>
            </a:br>
            <a:r>
              <a:rPr lang="es" sz="1200"/>
              <a:t>Arquitetura: U Net</a:t>
            </a:r>
            <a:endParaRPr sz="1200"/>
          </a:p>
        </p:txBody>
      </p:sp>
      <p:sp>
        <p:nvSpPr>
          <p:cNvPr id="211" name="Google Shape;211;p19"/>
          <p:cNvSpPr txBox="1"/>
          <p:nvPr>
            <p:ph idx="4294967295" type="subTitle"/>
          </p:nvPr>
        </p:nvSpPr>
        <p:spPr>
          <a:xfrm>
            <a:off x="1246075" y="1716850"/>
            <a:ext cx="2369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Dataset:</a:t>
            </a:r>
            <a:br>
              <a:rPr lang="es" sz="1200"/>
            </a:br>
            <a:r>
              <a:rPr lang="es" sz="1200"/>
              <a:t>High Latitude Dust (HLD)</a:t>
            </a:r>
            <a:endParaRPr sz="1200"/>
          </a:p>
        </p:txBody>
      </p:sp>
      <p:sp>
        <p:nvSpPr>
          <p:cNvPr id="212" name="Google Shape;212;p19"/>
          <p:cNvSpPr txBox="1"/>
          <p:nvPr>
            <p:ph idx="4294967295" type="subTitle"/>
          </p:nvPr>
        </p:nvSpPr>
        <p:spPr>
          <a:xfrm>
            <a:off x="4413475" y="1569500"/>
            <a:ext cx="2434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Otimizador Adam</a:t>
            </a:r>
            <a:br>
              <a:rPr lang="es" sz="1200"/>
            </a:br>
            <a:r>
              <a:rPr lang="es" sz="1200"/>
              <a:t>Loss function:  binary cross entropy</a:t>
            </a:r>
            <a:endParaRPr sz="1200"/>
          </a:p>
        </p:txBody>
      </p:sp>
      <p:sp>
        <p:nvSpPr>
          <p:cNvPr id="213" name="Google Shape;213;p19"/>
          <p:cNvSpPr txBox="1"/>
          <p:nvPr>
            <p:ph type="ctrTitle"/>
          </p:nvPr>
        </p:nvSpPr>
        <p:spPr>
          <a:xfrm>
            <a:off x="632050" y="402150"/>
            <a:ext cx="1648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SOLUÇÃO</a:t>
            </a:r>
            <a:endParaRPr/>
          </a:p>
        </p:txBody>
      </p:sp>
      <p:grpSp>
        <p:nvGrpSpPr>
          <p:cNvPr id="214" name="Google Shape;214;p19"/>
          <p:cNvGrpSpPr/>
          <p:nvPr/>
        </p:nvGrpSpPr>
        <p:grpSpPr>
          <a:xfrm>
            <a:off x="2165600" y="2234912"/>
            <a:ext cx="5608797" cy="1086002"/>
            <a:chOff x="2182675" y="2247762"/>
            <a:chExt cx="5608797" cy="1086002"/>
          </a:xfrm>
        </p:grpSpPr>
        <p:cxnSp>
          <p:nvCxnSpPr>
            <p:cNvPr id="215" name="Google Shape;215;p19"/>
            <p:cNvCxnSpPr>
              <a:stCxn id="216" idx="6"/>
              <a:endCxn id="217" idx="2"/>
            </p:cNvCxnSpPr>
            <p:nvPr/>
          </p:nvCxnSpPr>
          <p:spPr>
            <a:xfrm>
              <a:off x="2697475" y="2827800"/>
              <a:ext cx="45792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8" name="Google Shape;218;p19"/>
            <p:cNvGrpSpPr/>
            <p:nvPr/>
          </p:nvGrpSpPr>
          <p:grpSpPr>
            <a:xfrm>
              <a:off x="2182675" y="2247825"/>
              <a:ext cx="514800" cy="837525"/>
              <a:chOff x="2182675" y="2247825"/>
              <a:chExt cx="514800" cy="837525"/>
            </a:xfrm>
          </p:grpSpPr>
          <p:cxnSp>
            <p:nvCxnSpPr>
              <p:cNvPr id="219" name="Google Shape;219;p19"/>
              <p:cNvCxnSpPr>
                <a:stCxn id="220" idx="0"/>
              </p:cNvCxnSpPr>
              <p:nvPr/>
            </p:nvCxnSpPr>
            <p:spPr>
              <a:xfrm rot="10800000">
                <a:off x="2440143" y="2247825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216" name="Google Shape;216;p19"/>
              <p:cNvSpPr/>
              <p:nvPr/>
            </p:nvSpPr>
            <p:spPr>
              <a:xfrm>
                <a:off x="2182675" y="2570250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2248443" y="2636025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9"/>
            <p:cNvGrpSpPr/>
            <p:nvPr/>
          </p:nvGrpSpPr>
          <p:grpSpPr>
            <a:xfrm>
              <a:off x="5393701" y="2247762"/>
              <a:ext cx="514800" cy="837517"/>
              <a:chOff x="5393701" y="2247762"/>
              <a:chExt cx="514800" cy="837517"/>
            </a:xfrm>
          </p:grpSpPr>
          <p:cxnSp>
            <p:nvCxnSpPr>
              <p:cNvPr id="222" name="Google Shape;222;p19"/>
              <p:cNvCxnSpPr>
                <a:stCxn id="223" idx="0"/>
              </p:cNvCxnSpPr>
              <p:nvPr/>
            </p:nvCxnSpPr>
            <p:spPr>
              <a:xfrm rot="10800000">
                <a:off x="5651177" y="2247762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224" name="Google Shape;224;p19"/>
              <p:cNvSpPr/>
              <p:nvPr/>
            </p:nvSpPr>
            <p:spPr>
              <a:xfrm>
                <a:off x="5393701" y="2570179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459477" y="2635962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9"/>
            <p:cNvGrpSpPr/>
            <p:nvPr/>
          </p:nvGrpSpPr>
          <p:grpSpPr>
            <a:xfrm>
              <a:off x="7276672" y="2570179"/>
              <a:ext cx="514800" cy="763585"/>
              <a:chOff x="7276672" y="2570179"/>
              <a:chExt cx="514800" cy="763585"/>
            </a:xfrm>
          </p:grpSpPr>
          <p:cxnSp>
            <p:nvCxnSpPr>
              <p:cNvPr id="226" name="Google Shape;226;p19"/>
              <p:cNvCxnSpPr/>
              <p:nvPr/>
            </p:nvCxnSpPr>
            <p:spPr>
              <a:xfrm>
                <a:off x="753400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217" name="Google Shape;217;p19"/>
              <p:cNvSpPr/>
              <p:nvPr/>
            </p:nvSpPr>
            <p:spPr>
              <a:xfrm>
                <a:off x="7276672" y="2570179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7342299" y="2636096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9"/>
            <p:cNvGrpSpPr/>
            <p:nvPr/>
          </p:nvGrpSpPr>
          <p:grpSpPr>
            <a:xfrm>
              <a:off x="3788222" y="2570179"/>
              <a:ext cx="514800" cy="723148"/>
              <a:chOff x="3788222" y="2570179"/>
              <a:chExt cx="514800" cy="723148"/>
            </a:xfrm>
          </p:grpSpPr>
          <p:sp>
            <p:nvSpPr>
              <p:cNvPr id="229" name="Google Shape;229;p19"/>
              <p:cNvSpPr/>
              <p:nvPr/>
            </p:nvSpPr>
            <p:spPr>
              <a:xfrm>
                <a:off x="3788222" y="2570179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>
                <a:off x="3853998" y="2635962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1" name="Google Shape;231;p19"/>
              <p:cNvCxnSpPr/>
              <p:nvPr/>
            </p:nvCxnSpPr>
            <p:spPr>
              <a:xfrm>
                <a:off x="4042328" y="2943527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32" name="Google Shape;232;p19"/>
          <p:cNvSpPr txBox="1"/>
          <p:nvPr>
            <p:ph idx="4294967295" type="subTitle"/>
          </p:nvPr>
        </p:nvSpPr>
        <p:spPr>
          <a:xfrm>
            <a:off x="6617800" y="3260775"/>
            <a:ext cx="18000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Resultado:</a:t>
            </a:r>
            <a:br>
              <a:rPr lang="es" sz="1200"/>
            </a:br>
            <a:r>
              <a:rPr lang="es" sz="1200"/>
              <a:t>Loss: 0.48</a:t>
            </a:r>
            <a:br>
              <a:rPr lang="es" sz="1200"/>
            </a:br>
            <a:r>
              <a:rPr lang="es" sz="1200"/>
              <a:t>Accuracy: 0.78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idx="1" type="subTitle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</a:t>
            </a:r>
            <a:endParaRPr/>
          </a:p>
        </p:txBody>
      </p:sp>
      <p:sp>
        <p:nvSpPr>
          <p:cNvPr id="238" name="Google Shape;238;p20"/>
          <p:cNvSpPr txBox="1"/>
          <p:nvPr>
            <p:ph idx="2" type="subTitle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 imagem de entrada pode ser de uma parte do globo ou total  </a:t>
            </a:r>
            <a:endParaRPr sz="1100"/>
          </a:p>
        </p:txBody>
      </p:sp>
      <p:sp>
        <p:nvSpPr>
          <p:cNvPr id="239" name="Google Shape;239;p20"/>
          <p:cNvSpPr txBox="1"/>
          <p:nvPr>
            <p:ph idx="3" type="subTitle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SAIDA</a:t>
            </a:r>
            <a:endParaRPr/>
          </a:p>
        </p:txBody>
      </p:sp>
      <p:sp>
        <p:nvSpPr>
          <p:cNvPr id="240" name="Google Shape;240;p20"/>
          <p:cNvSpPr txBox="1"/>
          <p:nvPr>
            <p:ph idx="4" type="subTitle"/>
          </p:nvPr>
        </p:nvSpPr>
        <p:spPr>
          <a:xfrm>
            <a:off x="1104225" y="4205773"/>
            <a:ext cx="22434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Na saída obtemos um mapa de calor identificando a nuvem essa informação será processada e adicionada ao mapa. </a:t>
            </a:r>
            <a:endParaRPr sz="11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8111" r="1455" t="0"/>
          <a:stretch/>
        </p:blipFill>
        <p:spPr>
          <a:xfrm>
            <a:off x="313028" y="549381"/>
            <a:ext cx="3279000" cy="3184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9107" l="19171" r="1932" t="3319"/>
          <a:stretch/>
        </p:blipFill>
        <p:spPr>
          <a:xfrm>
            <a:off x="2775910" y="1625344"/>
            <a:ext cx="3279000" cy="3184800"/>
          </a:xfrm>
          <a:prstGeom prst="diamond">
            <a:avLst/>
          </a:prstGeom>
          <a:noFill/>
          <a:ln>
            <a:noFill/>
          </a:ln>
        </p:spPr>
      </p:pic>
      <p:cxnSp>
        <p:nvCxnSpPr>
          <p:cNvPr id="243" name="Google Shape;243;p20"/>
          <p:cNvCxnSpPr/>
          <p:nvPr/>
        </p:nvCxnSpPr>
        <p:spPr>
          <a:xfrm flipH="1" rot="10800000">
            <a:off x="199134" y="439649"/>
            <a:ext cx="1648200" cy="159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0"/>
          <p:cNvCxnSpPr/>
          <p:nvPr/>
        </p:nvCxnSpPr>
        <p:spPr>
          <a:xfrm flipH="1" rot="10800000">
            <a:off x="4570822" y="3337574"/>
            <a:ext cx="1648200" cy="159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0"/>
          <p:cNvSpPr txBox="1"/>
          <p:nvPr>
            <p:ph type="ctrTitle"/>
          </p:nvPr>
        </p:nvSpPr>
        <p:spPr>
          <a:xfrm>
            <a:off x="6050850" y="402150"/>
            <a:ext cx="26271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NOSSA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 NEURAL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ctrTitle"/>
          </p:nvPr>
        </p:nvSpPr>
        <p:spPr>
          <a:xfrm>
            <a:off x="632050" y="200925"/>
            <a:ext cx="13143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INTERFACE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20" y="0"/>
            <a:ext cx="72031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/>
        </p:nvSpPr>
        <p:spPr>
          <a:xfrm>
            <a:off x="761450" y="1251975"/>
            <a:ext cx="54534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Char char="◂"/>
            </a:pPr>
            <a:r>
              <a:rPr lang="es" sz="12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Template de Slides por </a:t>
            </a:r>
            <a:r>
              <a:rPr lang="es" sz="1200">
                <a:solidFill>
                  <a:schemeClr val="accent4"/>
                </a:solidFill>
                <a:uFill>
                  <a:noFill/>
                </a:uFill>
                <a:latin typeface="Zilla Slab Light"/>
                <a:ea typeface="Zilla Slab Light"/>
                <a:cs typeface="Zilla Slab Light"/>
                <a:sym typeface="Zilla Slab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sz="1200">
              <a:solidFill>
                <a:schemeClr val="accent4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Char char="◂"/>
            </a:pPr>
            <a:r>
              <a:rPr lang="es" sz="12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Ícones por </a:t>
            </a:r>
            <a:r>
              <a:rPr lang="es" sz="1200">
                <a:solidFill>
                  <a:schemeClr val="accent4"/>
                </a:solidFill>
                <a:uFill>
                  <a:noFill/>
                </a:uFill>
                <a:latin typeface="Zilla Slab Light"/>
                <a:ea typeface="Zilla Slab Light"/>
                <a:cs typeface="Zilla Slab Light"/>
                <a:sym typeface="Zilla Slab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 sz="1200">
              <a:solidFill>
                <a:schemeClr val="accent4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Char char="◂"/>
            </a:pPr>
            <a:r>
              <a:rPr lang="es" sz="12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Imagens por </a:t>
            </a:r>
            <a:r>
              <a:rPr lang="es" sz="1200">
                <a:solidFill>
                  <a:schemeClr val="accen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Nasa</a:t>
            </a:r>
            <a:endParaRPr sz="1200">
              <a:solidFill>
                <a:srgbClr val="666666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57" name="Google Shape;257;p22"/>
          <p:cNvSpPr txBox="1"/>
          <p:nvPr>
            <p:ph type="ctrTitle"/>
          </p:nvPr>
        </p:nvSpPr>
        <p:spPr>
          <a:xfrm>
            <a:off x="4300977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CRÉDITOS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1D262D"/>
      </a:dk2>
      <a:lt2>
        <a:srgbClr val="EEEEEE"/>
      </a:lt2>
      <a:accent1>
        <a:srgbClr val="40BBFF"/>
      </a:accent1>
      <a:accent2>
        <a:srgbClr val="212121"/>
      </a:accent2>
      <a:accent3>
        <a:srgbClr val="78909C"/>
      </a:accent3>
      <a:accent4>
        <a:srgbClr val="40BBF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